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5" r:id="rId4"/>
    <p:sldId id="266" r:id="rId5"/>
    <p:sldId id="260" r:id="rId6"/>
    <p:sldId id="258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53541-12C0-D14A-A6CC-DB2BB5322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658B6-2C4D-8648-A56E-AD4936CC0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EC52-2810-324C-8ACF-BDE72EC7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BE7AE-6AFA-F043-8299-01A45C65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04D3B-D8D2-B848-AD47-44C595D4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3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905FC-995D-9249-B0C8-2200590C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E75D5-4A17-9846-8D8E-B8921DD7D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2C9EE-0B54-1142-A964-2C339295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AADA2-E498-7A4F-8F84-D5DD9FF7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085C-B0A0-FA48-A617-E6CA1565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8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E79B-32F7-5741-A9F7-4BF4B5FD7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4B081F-646B-A546-906B-0045EAEF5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A4778-4976-8649-A8E4-48439DF1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917D5-E429-7048-8EC2-E566C637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98C4B-C5BF-A544-A1E5-1FF6C991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A817F-2335-D841-8A16-DAC66F4D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E69F8-CEB9-F947-8159-1E027036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85094-2398-2C4A-A59C-33498C6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4C528-895C-AC48-93F8-BB7A1EFE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89272-AE60-F549-B291-7B6272DF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8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BC8DC-6FCA-494C-8473-578D1AD0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18A09-91EF-3B46-AAC8-1709E8CC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9E2A8-72FC-7041-B8D9-D3D3F1DE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CAEB3-56D2-2A48-A87C-841BE081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D9B50-CB13-3B45-B9A3-FD295EA0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FFE4A-6701-CF47-BCE7-EE643374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366D6-BEBB-A54E-B499-BF5B0E71B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50D928-6C71-5A4E-9D4D-A3175B274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76263-EE6E-8B47-A7A4-01EFCEBD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115AF-F3C7-3C40-BA24-3490838E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952CCE-E664-874C-95F5-8D8DF178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8A994-2052-754E-98D5-8B2438C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7388F-2FBA-894A-A099-C8568BE66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918D7-48C7-6147-81A0-26C1E26D2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39F5CE-22B9-C541-A580-8BBFA7CFD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18004A-76EA-784E-AF86-65B727231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AC2BE7-9CEE-824B-B271-42B2EF97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6BCF2B-1B89-9B46-A324-277ACAB2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92B3BF-ABD9-704C-8730-15B08B37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AA35-5C85-F94B-B6A2-4746A84A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38BD4F-5D07-9745-BB82-542BC55D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937B9C-2F73-DC43-A3BE-8CCC85D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264918-E224-174D-A378-058F80BA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3FA58A-3517-2347-8620-7D608C1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24BE98-E639-EC4D-84F3-4F60C447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F36FD-C204-674F-A44D-2FCD7EE6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3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1630A-70A1-4A43-B4D5-7DF626CD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F4369-21B2-564D-BD93-D6CBC6C0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36DCA0-2753-F640-B593-7A4DB4222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C23A9-9667-AC4C-888B-2C2F8FBE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35DC38-482D-3545-9B6D-9EB46814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6894EF-56AA-BC44-A096-E201F0DD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4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4624F-D6BA-AE43-9BFB-C556D424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38600F-B59C-9D4F-BEB0-779FC4718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1A49E2-2E4B-754C-B61D-4E19008C5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F7A9A-5451-7C45-ACA4-C37E8E58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2A8FA-82B4-9C4D-A7D7-968965E4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9CB458-AC13-7C45-AB04-7F66B085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6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C400B-1D23-7343-9C99-2A705F64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B1E87-1BE5-EA4F-A16E-7E6629371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836ED-B2B7-4D4B-A971-BCF749E4B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5946-1DEF-7C40-B806-5BDE3736CD0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D1719-6B3D-A847-A628-6224AED6A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2A7E1-B072-F541-9FBA-8F0E5AF0E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760C-9893-644D-AA60-1F9670FF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circuit/e-jkff.html" TargetMode="External"/><Relationship Id="rId2" Type="http://schemas.openxmlformats.org/officeDocument/2006/relationships/hyperlink" Target="http://www.falstad.com/circuit/e-edged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lstad.com/circuit/e-deccounter.html" TargetMode="External"/><Relationship Id="rId5" Type="http://schemas.openxmlformats.org/officeDocument/2006/relationships/hyperlink" Target="http://www.falstad.com/circuit/e-synccounter.html" TargetMode="External"/><Relationship Id="rId4" Type="http://schemas.openxmlformats.org/officeDocument/2006/relationships/hyperlink" Target="http://www.falstad.com/circuit/e-counter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4 </a:t>
            </a:r>
            <a:br>
              <a:rPr lang="en-US" dirty="0"/>
            </a:br>
            <a:r>
              <a:rPr lang="en-US" dirty="0"/>
              <a:t>Sequential units.</a:t>
            </a:r>
            <a:br>
              <a:rPr lang="en-US" dirty="0"/>
            </a:br>
            <a:r>
              <a:rPr lang="en-US" dirty="0"/>
              <a:t>Registers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platforms, semester 2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 dirty="0"/>
              <a:t>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32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61415-09E0-1F4A-833F-5910BD14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interesting devices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818BA-A518-A440-AFD6-F9116098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Edge-triggered D-latch </a:t>
            </a:r>
            <a:r>
              <a:rPr lang="en-US" dirty="0">
                <a:hlinkClick r:id="rId2"/>
              </a:rPr>
              <a:t>http://www.falstad.com/circuit/e-edgedff.html</a:t>
            </a:r>
            <a:endParaRPr lang="en-US" dirty="0"/>
          </a:p>
          <a:p>
            <a:r>
              <a:rPr lang="en-US" dirty="0"/>
              <a:t>JK-trigger </a:t>
            </a:r>
            <a:r>
              <a:rPr lang="en-US" dirty="0">
                <a:hlinkClick r:id="rId3"/>
              </a:rPr>
              <a:t>http://www.falstad.com/circuit/e-jkff.html</a:t>
            </a:r>
            <a:endParaRPr lang="en-US" dirty="0"/>
          </a:p>
          <a:p>
            <a:r>
              <a:rPr lang="en-US" dirty="0"/>
              <a:t>4-bit ripple counter built on JK-triggers </a:t>
            </a:r>
            <a:br>
              <a:rPr lang="en-US" dirty="0"/>
            </a:br>
            <a:r>
              <a:rPr lang="en-US" dirty="0">
                <a:hlinkClick r:id="rId4"/>
              </a:rPr>
              <a:t>http://www.falstad.com/circuit/e-counter.html</a:t>
            </a:r>
            <a:endParaRPr lang="en-US" dirty="0"/>
          </a:p>
          <a:p>
            <a:r>
              <a:rPr lang="en-US" dirty="0"/>
              <a:t>4-bit synchronous counter (simplified carry lookahead) </a:t>
            </a:r>
            <a:r>
              <a:rPr lang="en" dirty="0">
                <a:hlinkClick r:id="rId5"/>
              </a:rPr>
              <a:t>http://www.falstad.com/circuit/e-synccounter.html</a:t>
            </a:r>
            <a:endParaRPr lang="en" dirty="0"/>
          </a:p>
          <a:p>
            <a:r>
              <a:rPr lang="en" dirty="0"/>
              <a:t>Decimal (BCD) counter </a:t>
            </a:r>
            <a:br>
              <a:rPr lang="en" dirty="0"/>
            </a:br>
            <a:r>
              <a:rPr lang="en" dirty="0">
                <a:hlinkClick r:id="rId6"/>
              </a:rPr>
              <a:t>http://www.falstad.com/circuit/e-deccounter.html</a:t>
            </a: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1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54BAC-3A6A-D346-A323-B1EFB943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D-latch using CMOS PTL</a:t>
            </a:r>
            <a:endParaRPr lang="ru-RU" dirty="0"/>
          </a:p>
        </p:txBody>
      </p:sp>
      <p:pic>
        <p:nvPicPr>
          <p:cNvPr id="6145" name="Picture 1" descr="page1image58613472">
            <a:extLst>
              <a:ext uri="{FF2B5EF4-FFF2-40B4-BE49-F238E27FC236}">
                <a16:creationId xmlns:a16="http://schemas.microsoft.com/office/drawing/2014/main" id="{1D5D9DB9-CF16-AD42-A928-1B2A95617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350"/>
            <a:ext cx="10515600" cy="2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FA9DC-1423-8A4C-B2BD-93176B061189}"/>
              </a:ext>
            </a:extLst>
          </p:cNvPr>
          <p:cNvSpPr txBox="1"/>
          <p:nvPr/>
        </p:nvSpPr>
        <p:spPr>
          <a:xfrm>
            <a:off x="3148590" y="4930346"/>
            <a:ext cx="6241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Six transistors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D-latch on logic gates used 22 transistors!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161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703AC-EF7D-DF42-86D2-FC3E3427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Master-slave latch on PTL</a:t>
            </a:r>
            <a:endParaRPr lang="ru-RU" dirty="0"/>
          </a:p>
        </p:txBody>
      </p:sp>
      <p:pic>
        <p:nvPicPr>
          <p:cNvPr id="7169" name="Picture 1" descr="page1image58546480">
            <a:extLst>
              <a:ext uri="{FF2B5EF4-FFF2-40B4-BE49-F238E27FC236}">
                <a16:creationId xmlns:a16="http://schemas.microsoft.com/office/drawing/2014/main" id="{07604101-2E2E-7849-94F3-D00CBF122A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5088"/>
            <a:ext cx="10515600" cy="22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2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0B162-B049-AC42-8C04-DE8AD702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register</a:t>
            </a:r>
            <a:endParaRPr lang="ru-RU" dirty="0"/>
          </a:p>
        </p:txBody>
      </p:sp>
      <p:pic>
        <p:nvPicPr>
          <p:cNvPr id="8193" name="Picture 1" descr="page1image58673184">
            <a:extLst>
              <a:ext uri="{FF2B5EF4-FFF2-40B4-BE49-F238E27FC236}">
                <a16:creationId xmlns:a16="http://schemas.microsoft.com/office/drawing/2014/main" id="{866B8BB6-5816-FB48-967E-FEAD2E58D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5693"/>
            <a:ext cx="10515600" cy="38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8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C541D-7A31-074C-B083-1F60AF1A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register features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92DE9-22AC-BA40-A3CA-5E53D715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Multibit storage (4 bit on previous slide)</a:t>
            </a:r>
          </a:p>
          <a:p>
            <a:r>
              <a:rPr lang="en-US" dirty="0"/>
              <a:t>Controlled latching.  Has clock and Enable signals.</a:t>
            </a:r>
          </a:p>
          <a:p>
            <a:pPr lvl="1"/>
            <a:r>
              <a:rPr lang="en-US" dirty="0"/>
              <a:t>In CdM-8, most instructions operate on a single register.  </a:t>
            </a:r>
          </a:p>
          <a:p>
            <a:pPr lvl="1"/>
            <a:r>
              <a:rPr lang="en-US" dirty="0"/>
              <a:t>Other registers must remain unchanged.</a:t>
            </a:r>
          </a:p>
          <a:p>
            <a:r>
              <a:rPr lang="en-US" dirty="0"/>
              <a:t>Multiple three-state outputs</a:t>
            </a:r>
          </a:p>
          <a:p>
            <a:pPr lvl="1"/>
            <a:r>
              <a:rPr lang="en-US" dirty="0"/>
              <a:t>In CdM-8, only selected register values are needed on each clock</a:t>
            </a:r>
          </a:p>
          <a:p>
            <a:pPr lvl="1"/>
            <a:r>
              <a:rPr lang="en-US" dirty="0"/>
              <a:t>Using three-state outputs, we can attach all registers to a single bus or to several buses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93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B638E-7D5C-4142-9014-8695D8CF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  <a:endParaRPr lang="ru-RU" dirty="0"/>
          </a:p>
        </p:txBody>
      </p:sp>
      <p:pic>
        <p:nvPicPr>
          <p:cNvPr id="9218" name="Picture 2" descr="https://upload.wikimedia.org/wikipedia/commons/thumb/c/cf/Finite_state_machine_example_with_comments.svg/1024px-Finite_state_machine_example_with_comments.svg.png">
            <a:extLst>
              <a:ext uri="{FF2B5EF4-FFF2-40B4-BE49-F238E27FC236}">
                <a16:creationId xmlns:a16="http://schemas.microsoft.com/office/drawing/2014/main" id="{1544CDC6-0F4A-CB40-BDC1-6F2646F3C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53" y="1825625"/>
            <a:ext cx="32666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618EF-E276-3940-81D7-867FD234C02F}"/>
              </a:ext>
            </a:extLst>
          </p:cNvPr>
          <p:cNvSpPr txBox="1"/>
          <p:nvPr/>
        </p:nvSpPr>
        <p:spPr>
          <a:xfrm>
            <a:off x="838200" y="1915298"/>
            <a:ext cx="71622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formal computation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Used in many branches of computing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Network protocols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Parsers and </a:t>
            </a:r>
            <a:r>
              <a:rPr lang="en-US" sz="2400" dirty="0" err="1"/>
              <a:t>lexers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Event-driven programming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Hardware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/>
              <a:t>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Formally, any digital device </a:t>
            </a:r>
            <a:br>
              <a:rPr lang="en-US" sz="2400" dirty="0"/>
            </a:br>
            <a:r>
              <a:rPr lang="en-US" sz="2400" dirty="0"/>
              <a:t>(including von Neumann computer)</a:t>
            </a:r>
            <a:br>
              <a:rPr lang="en-US" sz="2400" dirty="0"/>
            </a:br>
            <a:r>
              <a:rPr lang="en-US" sz="2400" dirty="0"/>
              <a:t>is a Finite State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represented as graph of states and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directly implemented in hardware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149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A00A-D2B7-5F42-938B-74753052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FSM</a:t>
            </a:r>
            <a:endParaRPr lang="ru-RU" dirty="0"/>
          </a:p>
        </p:txBody>
      </p:sp>
      <p:pic>
        <p:nvPicPr>
          <p:cNvPr id="10242" name="Picture 2" descr="Mealy State Machine">
            <a:extLst>
              <a:ext uri="{FF2B5EF4-FFF2-40B4-BE49-F238E27FC236}">
                <a16:creationId xmlns:a16="http://schemas.microsoft.com/office/drawing/2014/main" id="{444E3EC4-B70A-D54D-B051-50B6F9A9F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81" y="1690688"/>
            <a:ext cx="7609601" cy="40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0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D920-4B97-E641-AE2E-E0EBF7E7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possible next step: microprogramming</a:t>
            </a:r>
            <a:endParaRPr lang="ru-RU" dirty="0"/>
          </a:p>
        </p:txBody>
      </p:sp>
      <p:pic>
        <p:nvPicPr>
          <p:cNvPr id="11266" name="Picture 2" descr="http://alpha-1.movie.coocan.jp/computer/Control.gif">
            <a:extLst>
              <a:ext uri="{FF2B5EF4-FFF2-40B4-BE49-F238E27FC236}">
                <a16:creationId xmlns:a16="http://schemas.microsoft.com/office/drawing/2014/main" id="{EE39AA9E-CEF1-734B-B112-A78DC3B28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70" y="1690688"/>
            <a:ext cx="7406263" cy="43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1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021DD-D112-AE4D-AADD-A518A1BD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Microprogramming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1CA18-F316-5E48-913F-30A78E8BF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modern CPU are actually microprogrammed machines</a:t>
            </a:r>
          </a:p>
          <a:p>
            <a:r>
              <a:rPr lang="en-US" dirty="0"/>
              <a:t>Many </a:t>
            </a:r>
            <a:r>
              <a:rPr lang="en-US" dirty="0" err="1"/>
              <a:t>peripherial</a:t>
            </a:r>
            <a:r>
              <a:rPr lang="en-US" dirty="0"/>
              <a:t> computer devices (those which do not have it’s own CPU inside) also are implemented as microprogrammed machines or FSM</a:t>
            </a:r>
          </a:p>
          <a:p>
            <a:r>
              <a:rPr lang="en-US" dirty="0"/>
              <a:t>But we won’t go into this now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23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D7D37-8E0D-8B48-82C7-3463787C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3F2CDF-4BB7-6D4D-8C59-C091439E3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Combinational units: pure logical functions.  </a:t>
            </a:r>
          </a:p>
          <a:p>
            <a:pPr lvl="1"/>
            <a:r>
              <a:rPr lang="en-US" dirty="0"/>
              <a:t>Output depends only on input  </a:t>
            </a:r>
          </a:p>
          <a:p>
            <a:pPr lvl="1"/>
            <a:r>
              <a:rPr lang="en-US" dirty="0"/>
              <a:t>No side effect (except delay)</a:t>
            </a:r>
          </a:p>
          <a:p>
            <a:pPr lvl="1"/>
            <a:r>
              <a:rPr lang="en-US" dirty="0"/>
              <a:t>Can be described by single logical expression</a:t>
            </a:r>
          </a:p>
          <a:p>
            <a:r>
              <a:rPr lang="en-US" dirty="0"/>
              <a:t>Sequential units: have internal state</a:t>
            </a:r>
          </a:p>
          <a:p>
            <a:pPr lvl="1"/>
            <a:r>
              <a:rPr lang="en-US" dirty="0"/>
              <a:t>Output depends not only on the inputs</a:t>
            </a:r>
          </a:p>
          <a:p>
            <a:pPr lvl="1"/>
            <a:r>
              <a:rPr lang="en-US" dirty="0"/>
              <a:t>Input can have side-effect (changing internal state)</a:t>
            </a:r>
          </a:p>
          <a:p>
            <a:pPr lvl="1"/>
            <a:r>
              <a:rPr lang="en-US" dirty="0"/>
              <a:t>Depend on timing</a:t>
            </a:r>
          </a:p>
          <a:p>
            <a:pPr lvl="1"/>
            <a:r>
              <a:rPr lang="en-US" dirty="0"/>
              <a:t>Require triggers, latches and memory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2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BC723-1DBD-104F-93AC-686EAE97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words on combinatory circuits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1AA33-C93C-D340-8E9B-BA63F633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12BC6D-8694-EC42-8105-DD81237B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69" y="1825624"/>
            <a:ext cx="1023553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9593E-B048-3E41-8A44-82B41F86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arbitrary truth table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B941C-54AC-6446-9778-9B474FE1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Draw input lines.  Also add inverted lines</a:t>
            </a:r>
          </a:p>
          <a:p>
            <a:r>
              <a:rPr lang="en-US" dirty="0"/>
              <a:t>For every row yielding 1, add AND gate and connect it to corresponding input lines (may be to inverted one)</a:t>
            </a:r>
          </a:p>
          <a:p>
            <a:r>
              <a:rPr lang="en-US" dirty="0"/>
              <a:t>Connect outputs of AND gates to OR gate</a:t>
            </a:r>
          </a:p>
          <a:p>
            <a:r>
              <a:rPr lang="en-US" dirty="0"/>
              <a:t>This is called </a:t>
            </a:r>
            <a:r>
              <a:rPr lang="en-US" dirty="0" err="1"/>
              <a:t>minterm</a:t>
            </a:r>
            <a:r>
              <a:rPr lang="en-US" dirty="0"/>
              <a:t> approach (normal disjunctive form)</a:t>
            </a:r>
          </a:p>
          <a:p>
            <a:r>
              <a:rPr lang="en-US" dirty="0"/>
              <a:t>FPGA design tools do this automatically</a:t>
            </a:r>
          </a:p>
          <a:p>
            <a:r>
              <a:rPr lang="en-US" dirty="0"/>
              <a:t>Optimization steps (optional)</a:t>
            </a:r>
          </a:p>
          <a:p>
            <a:pPr lvl="1"/>
            <a:r>
              <a:rPr lang="en-US" dirty="0"/>
              <a:t>If table has more rows yielding 1 than 0, build device for inverted table and invert the output</a:t>
            </a:r>
          </a:p>
          <a:p>
            <a:pPr lvl="1"/>
            <a:r>
              <a:rPr lang="en-US" dirty="0"/>
              <a:t>Delete unused direct or inverted input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35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5EE5-3BD6-F646-994A-5BB03E6A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detector</a:t>
            </a:r>
            <a:endParaRPr lang="ru-RU" dirty="0"/>
          </a:p>
        </p:txBody>
      </p:sp>
      <p:pic>
        <p:nvPicPr>
          <p:cNvPr id="2049" name="Picture 1" descr="page1image41142464">
            <a:extLst>
              <a:ext uri="{FF2B5EF4-FFF2-40B4-BE49-F238E27FC236}">
                <a16:creationId xmlns:a16="http://schemas.microsoft.com/office/drawing/2014/main" id="{760E30D0-5D10-8E41-A0EA-467432F6C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5" y="1690688"/>
            <a:ext cx="30099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55AC5-D012-034C-A969-C69C6319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02" y="1517821"/>
            <a:ext cx="5929527" cy="4185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9AC96-F925-9549-A60E-96C30AAEB73C}"/>
              </a:ext>
            </a:extLst>
          </p:cNvPr>
          <p:cNvSpPr txBox="1"/>
          <p:nvPr/>
        </p:nvSpPr>
        <p:spPr>
          <a:xfrm>
            <a:off x="838200" y="3143030"/>
            <a:ext cx="398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of the simplest </a:t>
            </a:r>
            <a:br>
              <a:rPr lang="en-US" sz="2400" dirty="0"/>
            </a:br>
            <a:r>
              <a:rPr lang="en-US" sz="2400" dirty="0"/>
              <a:t>sequential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Detects input transition </a:t>
            </a:r>
            <a:br>
              <a:rPr lang="en-US" sz="2400" dirty="0"/>
            </a:br>
            <a:r>
              <a:rPr lang="en-US" sz="2400" dirty="0"/>
              <a:t>from low to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Generates pulse when </a:t>
            </a:r>
            <a:br>
              <a:rPr lang="en-US" sz="2400" dirty="0"/>
            </a:br>
            <a:r>
              <a:rPr lang="en-US" sz="2400" dirty="0"/>
              <a:t>transition occurs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48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ACF17-DCF4-6749-9631-31122408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</a:t>
            </a:r>
            <a:endParaRPr lang="ru-RU" dirty="0"/>
          </a:p>
        </p:txBody>
      </p:sp>
      <p:pic>
        <p:nvPicPr>
          <p:cNvPr id="1025" name="Picture 1" descr="page1image58415200">
            <a:extLst>
              <a:ext uri="{FF2B5EF4-FFF2-40B4-BE49-F238E27FC236}">
                <a16:creationId xmlns:a16="http://schemas.microsoft.com/office/drawing/2014/main" id="{35AF198F-5F5D-E044-8FD1-FB5BCA031A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2" y="1452541"/>
            <a:ext cx="43434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6C19F-60FE-994A-BCFA-A1647223D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40" y="1181100"/>
            <a:ext cx="4343400" cy="412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4A7B4-03F4-004F-B375-D9F5E6076360}"/>
              </a:ext>
            </a:extLst>
          </p:cNvPr>
          <p:cNvSpPr txBox="1"/>
          <p:nvPr/>
        </p:nvSpPr>
        <p:spPr>
          <a:xfrm>
            <a:off x="983392" y="4090087"/>
            <a:ext cx="5489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Also known as Set-Reset trigger, </a:t>
            </a:r>
            <a:br>
              <a:rPr lang="en-US" sz="2400" dirty="0"/>
            </a:br>
            <a:r>
              <a:rPr lang="en-US" sz="2400" dirty="0"/>
              <a:t>RS-trigger, RS-latch, </a:t>
            </a:r>
            <a:r>
              <a:rPr lang="en-US" sz="2400" dirty="0" err="1"/>
              <a:t>etc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Detects and remembers </a:t>
            </a:r>
            <a:br>
              <a:rPr lang="en-US" sz="2400" dirty="0"/>
            </a:br>
            <a:r>
              <a:rPr lang="en-US" sz="2400" dirty="0"/>
              <a:t>change in R and S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Edge-triggered (like edge detector)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223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C3347-BCF4-3743-923A-CAC21047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D-trigger</a:t>
            </a:r>
            <a:endParaRPr lang="ru-RU" dirty="0"/>
          </a:p>
        </p:txBody>
      </p:sp>
      <p:pic>
        <p:nvPicPr>
          <p:cNvPr id="3073" name="Picture 1" descr="page1image58003936">
            <a:extLst>
              <a:ext uri="{FF2B5EF4-FFF2-40B4-BE49-F238E27FC236}">
                <a16:creationId xmlns:a16="http://schemas.microsoft.com/office/drawing/2014/main" id="{4DD6A2C3-32FF-024D-9B67-D1CB6EAF3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829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0F2FC8-42D1-D44E-82CA-0B2794D7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767275"/>
            <a:ext cx="4699000" cy="295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A357C-6879-6E48-9B20-FB039CF5A194}"/>
              </a:ext>
            </a:extLst>
          </p:cNvPr>
          <p:cNvSpPr txBox="1"/>
          <p:nvPr/>
        </p:nvSpPr>
        <p:spPr>
          <a:xfrm>
            <a:off x="2656703" y="5078627"/>
            <a:ext cx="6576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Remembers value of D when clock is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D changes on high clock, we have problem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952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D4BA1-30DD-3D44-B0DD-00B69298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Master-slave latch</a:t>
            </a:r>
            <a:endParaRPr lang="ru-RU" dirty="0"/>
          </a:p>
        </p:txBody>
      </p:sp>
      <p:pic>
        <p:nvPicPr>
          <p:cNvPr id="4097" name="Picture 1" descr="page1image58277888">
            <a:extLst>
              <a:ext uri="{FF2B5EF4-FFF2-40B4-BE49-F238E27FC236}">
                <a16:creationId xmlns:a16="http://schemas.microsoft.com/office/drawing/2014/main" id="{2BBE2022-4BF1-D44D-B70E-A0F88A3558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811"/>
            <a:ext cx="10515600" cy="34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66AB7-D41E-7147-B947-971399CF4085}"/>
              </a:ext>
            </a:extLst>
          </p:cNvPr>
          <p:cNvSpPr txBox="1"/>
          <p:nvPr/>
        </p:nvSpPr>
        <p:spPr>
          <a:xfrm>
            <a:off x="2372497" y="5053178"/>
            <a:ext cx="7737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D-triggers connected sequentially, with inverted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trigger latches D on high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 trigger latches stable value of (Q) on low clock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80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3322-71C6-4B4E-B555-974067C3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MSL timing diagram</a:t>
            </a:r>
            <a:endParaRPr lang="ru-RU" dirty="0"/>
          </a:p>
        </p:txBody>
      </p:sp>
      <p:pic>
        <p:nvPicPr>
          <p:cNvPr id="5121" name="Picture 1" descr="page1image58003520">
            <a:extLst>
              <a:ext uri="{FF2B5EF4-FFF2-40B4-BE49-F238E27FC236}">
                <a16:creationId xmlns:a16="http://schemas.microsoft.com/office/drawing/2014/main" id="{ECBD30D1-6234-C044-8160-03B2186993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33" y="1825625"/>
            <a:ext cx="6878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00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432</Words>
  <Application>Microsoft Macintosh PowerPoint</Application>
  <PresentationFormat>Широкоэкранный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Lecture 4  Sequential units. Registers</vt:lpstr>
      <vt:lpstr>Some terminology</vt:lpstr>
      <vt:lpstr>Some final words on combinatory circuits</vt:lpstr>
      <vt:lpstr>Implementing arbitrary truth table</vt:lpstr>
      <vt:lpstr>Edge detector</vt:lpstr>
      <vt:lpstr>Flip-flop</vt:lpstr>
      <vt:lpstr>D-trigger</vt:lpstr>
      <vt:lpstr>Master-slave latch</vt:lpstr>
      <vt:lpstr>MSL timing diagram</vt:lpstr>
      <vt:lpstr>Other interesting devices</vt:lpstr>
      <vt:lpstr>D-latch using CMOS PTL</vt:lpstr>
      <vt:lpstr>Master-slave latch on PTL</vt:lpstr>
      <vt:lpstr>Multiported register</vt:lpstr>
      <vt:lpstr>Multiport register features</vt:lpstr>
      <vt:lpstr>Finite state machine</vt:lpstr>
      <vt:lpstr>Hardware FSM</vt:lpstr>
      <vt:lpstr>One possible next step: microprogramming</vt:lpstr>
      <vt:lpstr>Microprogramming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 Sequential units. Registers</dc:title>
  <dc:creator>Dmitry Irtegov</dc:creator>
  <cp:lastModifiedBy>Dmitry Irtegov</cp:lastModifiedBy>
  <cp:revision>11</cp:revision>
  <dcterms:created xsi:type="dcterms:W3CDTF">2019-02-19T17:06:18Z</dcterms:created>
  <dcterms:modified xsi:type="dcterms:W3CDTF">2019-02-19T19:07:19Z</dcterms:modified>
</cp:coreProperties>
</file>